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256" r:id="rId2"/>
    <p:sldId id="278" r:id="rId3"/>
    <p:sldId id="257" r:id="rId4"/>
    <p:sldId id="349" r:id="rId5"/>
    <p:sldId id="372" r:id="rId6"/>
    <p:sldId id="373" r:id="rId7"/>
    <p:sldId id="353" r:id="rId8"/>
    <p:sldId id="355" r:id="rId9"/>
    <p:sldId id="356" r:id="rId10"/>
    <p:sldId id="357" r:id="rId11"/>
    <p:sldId id="351" r:id="rId12"/>
    <p:sldId id="352" r:id="rId13"/>
    <p:sldId id="358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67" r:id="rId23"/>
    <p:sldId id="368" r:id="rId24"/>
    <p:sldId id="369" r:id="rId25"/>
    <p:sldId id="331" r:id="rId26"/>
    <p:sldId id="370" r:id="rId27"/>
    <p:sldId id="371" r:id="rId28"/>
    <p:sldId id="328" r:id="rId29"/>
    <p:sldId id="330" r:id="rId30"/>
    <p:sldId id="32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FA9141D-5D7B-4AE5-B6DA-B4BC6060CA73}">
          <p14:sldIdLst>
            <p14:sldId id="256"/>
            <p14:sldId id="278"/>
            <p14:sldId id="257"/>
          </p14:sldIdLst>
        </p14:section>
        <p14:section name="Talk" id="{4BD7EDC2-FBFB-4B44-B3C0-394738BE16DE}">
          <p14:sldIdLst>
            <p14:sldId id="349"/>
            <p14:sldId id="372"/>
            <p14:sldId id="373"/>
          </p14:sldIdLst>
        </p14:section>
        <p14:section name="All the wrong things" id="{E5FFAD56-2425-48CC-A8B7-33B8791B8F4A}">
          <p14:sldIdLst>
            <p14:sldId id="353"/>
            <p14:sldId id="355"/>
            <p14:sldId id="356"/>
            <p14:sldId id="357"/>
          </p14:sldIdLst>
        </p14:section>
        <p14:section name="Protect your Repos" id="{CD82FA44-3ED5-44E0-8539-251FD9CD533B}">
          <p14:sldIdLst>
            <p14:sldId id="351"/>
            <p14:sldId id="352"/>
            <p14:sldId id="358"/>
            <p14:sldId id="359"/>
          </p14:sldIdLst>
        </p14:section>
        <p14:section name="Azure Key Vault" id="{DB6A975C-CE18-47A9-8981-14456CA91A2E}">
          <p14:sldIdLst>
            <p14:sldId id="360"/>
            <p14:sldId id="361"/>
            <p14:sldId id="362"/>
            <p14:sldId id="363"/>
          </p14:sldIdLst>
        </p14:section>
        <p14:section name="Azure App Config" id="{D4F304D2-EE16-4DEB-9A00-438AE6F030F6}">
          <p14:sldIdLst>
            <p14:sldId id="364"/>
            <p14:sldId id="365"/>
            <p14:sldId id="366"/>
            <p14:sldId id="367"/>
          </p14:sldIdLst>
        </p14:section>
        <p14:section name="Sanitize your logs" id="{D90430C9-75AE-4B36-AB86-B203D3406097}">
          <p14:sldIdLst>
            <p14:sldId id="368"/>
            <p14:sldId id="369"/>
            <p14:sldId id="331"/>
          </p14:sldIdLst>
        </p14:section>
        <p14:section name="Additional Concerns" id="{FC8B8CCF-EEFA-4233-849F-C445878628D8}">
          <p14:sldIdLst>
            <p14:sldId id="370"/>
            <p14:sldId id="371"/>
          </p14:sldIdLst>
        </p14:section>
        <p14:section name="Conclusion" id="{32CD27A0-5309-48BE-8171-00F60B04E7FE}">
          <p14:sldIdLst>
            <p14:sldId id="328"/>
            <p14:sldId id="330"/>
            <p14:sldId id="3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76657" autoAdjust="0"/>
  </p:normalViewPr>
  <p:slideViewPr>
    <p:cSldViewPr snapToGrid="0">
      <p:cViewPr>
        <p:scale>
          <a:sx n="75" d="100"/>
          <a:sy n="75" d="100"/>
        </p:scale>
        <p:origin x="195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E915F-729B-41B5-9E60-B75A98DB1B9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E9449-D161-4234-AF44-56BC19BD5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52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 to the talk</a:t>
            </a:r>
          </a:p>
          <a:p>
            <a:endParaRPr lang="en-US" dirty="0"/>
          </a:p>
          <a:p>
            <a:r>
              <a:rPr lang="en-US" dirty="0"/>
              <a:t>Have working “forks” of all of the demo repos:</a:t>
            </a:r>
          </a:p>
          <a:p>
            <a:endParaRPr lang="en-US" dirty="0"/>
          </a:p>
          <a:p>
            <a:r>
              <a:rPr lang="en-US" dirty="0"/>
              <a:t>- https://github.com/blgorman/RescueYourGitRepo</a:t>
            </a:r>
          </a:p>
          <a:p>
            <a:r>
              <a:rPr lang="en-US" dirty="0"/>
              <a:t>- https://github.com/blgorman/RescueYourGitRepo-RemoveASecret</a:t>
            </a:r>
          </a:p>
          <a:p>
            <a:endParaRPr lang="en-US" dirty="0"/>
          </a:p>
          <a:p>
            <a:r>
              <a:rPr lang="en-US" dirty="0"/>
              <a:t>Going to try to do the live demos without any pre-configuration, just having the repo forked and ready to work with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9449-D161-4234-AF44-56BC19BD52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70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9449-D161-4234-AF44-56BC19BD52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37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from the starter project – deployed via an action at GitHub – repo</a:t>
            </a:r>
          </a:p>
          <a:p>
            <a:r>
              <a:rPr lang="en-US" dirty="0"/>
              <a:t>Azure App Service</a:t>
            </a:r>
          </a:p>
          <a:p>
            <a:r>
              <a:rPr lang="en-US" dirty="0"/>
              <a:t>Azure SQL Server</a:t>
            </a:r>
          </a:p>
          <a:p>
            <a:endParaRPr lang="en-US" dirty="0"/>
          </a:p>
          <a:p>
            <a:r>
              <a:rPr lang="en-US" dirty="0"/>
              <a:t>Tries to register</a:t>
            </a:r>
          </a:p>
          <a:p>
            <a:r>
              <a:rPr lang="en-US" dirty="0"/>
              <a:t>Updates from local – Server Firewall…</a:t>
            </a:r>
          </a:p>
          <a:p>
            <a:r>
              <a:rPr lang="en-US" dirty="0"/>
              <a:t>Sets connection string into the </a:t>
            </a:r>
            <a:r>
              <a:rPr lang="en-US" dirty="0" err="1"/>
              <a:t>appsettings.json</a:t>
            </a:r>
            <a:endParaRPr lang="en-US" dirty="0"/>
          </a:p>
          <a:p>
            <a:endParaRPr lang="en-US" dirty="0"/>
          </a:p>
          <a:p>
            <a:r>
              <a:rPr lang="en-US" dirty="0"/>
              <a:t>Secrets are in the </a:t>
            </a:r>
            <a:r>
              <a:rPr lang="en-US" dirty="0" err="1"/>
              <a:t>appsettings.json</a:t>
            </a:r>
            <a:r>
              <a:rPr lang="en-US" dirty="0"/>
              <a:t> file</a:t>
            </a:r>
          </a:p>
          <a:p>
            <a:r>
              <a:rPr lang="en-US" dirty="0"/>
              <a:t>- App Insights Connection String</a:t>
            </a:r>
          </a:p>
          <a:p>
            <a:r>
              <a:rPr lang="en-US" dirty="0"/>
              <a:t>- Database Connection at Azure</a:t>
            </a:r>
          </a:p>
          <a:p>
            <a:r>
              <a:rPr lang="en-US" dirty="0"/>
              <a:t>- Storage Account SAS</a:t>
            </a:r>
          </a:p>
          <a:p>
            <a:endParaRPr lang="en-US" dirty="0"/>
          </a:p>
          <a:p>
            <a:r>
              <a:rPr lang="en-US" dirty="0"/>
              <a:t>For now, don’t worry about the </a:t>
            </a:r>
            <a:r>
              <a:rPr lang="en-US" dirty="0" err="1"/>
              <a:t>KeyVault</a:t>
            </a:r>
            <a:r>
              <a:rPr lang="en-US" dirty="0"/>
              <a:t> and App Configuration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9449-D161-4234-AF44-56BC19BD52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66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9449-D161-4234-AF44-56BC19BD52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32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from the starter project – deployed via an action at GitHub – repo</a:t>
            </a:r>
          </a:p>
          <a:p>
            <a:r>
              <a:rPr lang="en-US" dirty="0"/>
              <a:t>Azure App Service</a:t>
            </a:r>
          </a:p>
          <a:p>
            <a:r>
              <a:rPr lang="en-US" dirty="0"/>
              <a:t>Azure SQL Server</a:t>
            </a:r>
          </a:p>
          <a:p>
            <a:endParaRPr lang="en-US" dirty="0"/>
          </a:p>
          <a:p>
            <a:r>
              <a:rPr lang="en-US" dirty="0"/>
              <a:t>Tries to register</a:t>
            </a:r>
          </a:p>
          <a:p>
            <a:r>
              <a:rPr lang="en-US" dirty="0"/>
              <a:t>Updates from local – Server Firewall…</a:t>
            </a:r>
          </a:p>
          <a:p>
            <a:r>
              <a:rPr lang="en-US" dirty="0"/>
              <a:t>Sets connection string into the </a:t>
            </a:r>
            <a:r>
              <a:rPr lang="en-US" dirty="0" err="1"/>
              <a:t>appsettings.json</a:t>
            </a:r>
            <a:endParaRPr lang="en-US" dirty="0"/>
          </a:p>
          <a:p>
            <a:endParaRPr lang="en-US" dirty="0"/>
          </a:p>
          <a:p>
            <a:r>
              <a:rPr lang="en-US" dirty="0"/>
              <a:t>Secrets are in the </a:t>
            </a:r>
            <a:r>
              <a:rPr lang="en-US" dirty="0" err="1"/>
              <a:t>appsettings.json</a:t>
            </a:r>
            <a:r>
              <a:rPr lang="en-US" dirty="0"/>
              <a:t> file</a:t>
            </a:r>
          </a:p>
          <a:p>
            <a:r>
              <a:rPr lang="en-US" dirty="0"/>
              <a:t>- App Insights Connection String</a:t>
            </a:r>
          </a:p>
          <a:p>
            <a:r>
              <a:rPr lang="en-US" dirty="0"/>
              <a:t>- Database Connection at Azure</a:t>
            </a:r>
          </a:p>
          <a:p>
            <a:r>
              <a:rPr lang="en-US" dirty="0"/>
              <a:t>- Storage Account SAS</a:t>
            </a:r>
          </a:p>
          <a:p>
            <a:endParaRPr lang="en-US" dirty="0"/>
          </a:p>
          <a:p>
            <a:r>
              <a:rPr lang="en-US" dirty="0"/>
              <a:t>For now, don’t worry about the </a:t>
            </a:r>
            <a:r>
              <a:rPr lang="en-US" dirty="0" err="1"/>
              <a:t>KeyVault</a:t>
            </a:r>
            <a:r>
              <a:rPr lang="en-US" dirty="0"/>
              <a:t> and App Configuration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9449-D161-4234-AF44-56BC19BD52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04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9449-D161-4234-AF44-56BC19BD52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89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9449-D161-4234-AF44-56BC19BD52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69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9449-D161-4234-AF44-56BC19BD52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67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attending my talk today.  Please reach out and connect. </a:t>
            </a:r>
          </a:p>
          <a:p>
            <a:endParaRPr lang="en-US" dirty="0"/>
          </a:p>
          <a:p>
            <a:r>
              <a:rPr lang="en-US" dirty="0"/>
              <a:t>If you liked the talk today, you can support me by listening to one or more of my songs on </a:t>
            </a:r>
            <a:r>
              <a:rPr lang="en-US" dirty="0" err="1"/>
              <a:t>spotify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https://open.spotify.com/artist/0rRlrvBVhAhZCHcENoiFJ0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Look for one of my books on Amazon</a:t>
            </a:r>
          </a:p>
          <a:p>
            <a:r>
              <a:rPr lang="en-US" dirty="0">
                <a:sym typeface="Wingdings" panose="05000000000000000000" pitchFamily="2" charset="2"/>
              </a:rPr>
              <a:t>https://www.amazon.com/stores/author/B08MQBWN49/allbooks?ingress=0&amp;visitId=aceaf328-e862-4292-ad9b-ff622549f2f1&amp;store_ref=ap_rdr&amp;ref_=ap_rdr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And/or join a learning room (mine or others)</a:t>
            </a:r>
          </a:p>
          <a:p>
            <a:r>
              <a:rPr lang="en-US" dirty="0">
                <a:sym typeface="Wingdings" panose="05000000000000000000" pitchFamily="2" charset="2"/>
              </a:rPr>
              <a:t>https://techcommunity.microsoft.com/t5/custom/page/page-id/learn?fbclid=IwAR0Mq6MMG5xt31RYWdJgqsq2078qFmjQggze08GaQ3Rm9sV4qC9ARjC7ElA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https://github.com/AzureCloudWorkshops/ACW_ProtectingYourApplicationSecrets</a:t>
            </a:r>
          </a:p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9449-D161-4234-AF44-56BC19BD52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32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name is Brian, and I’ll be your presenter for today.  </a:t>
            </a:r>
          </a:p>
          <a:p>
            <a:br>
              <a:rPr lang="en-US" dirty="0"/>
            </a:br>
            <a:r>
              <a:rPr lang="en-US" dirty="0"/>
              <a:t>I’ve been working in </a:t>
            </a:r>
            <a:r>
              <a:rPr lang="en-US" dirty="0" err="1"/>
              <a:t>.Net</a:t>
            </a:r>
            <a:r>
              <a:rPr lang="en-US" dirty="0"/>
              <a:t> since it was released to beta in 2001, and have been in various web development positions throughout my career, working with all the tech stacks along the way, including </a:t>
            </a:r>
            <a:r>
              <a:rPr lang="en-US" dirty="0" err="1"/>
              <a:t>ASP.Net</a:t>
            </a:r>
            <a:r>
              <a:rPr lang="en-US" dirty="0"/>
              <a:t> 1 and 2 Webforms, MVC, and am now looking into </a:t>
            </a:r>
            <a:r>
              <a:rPr lang="en-US" dirty="0" err="1"/>
              <a:t>Blazor</a:t>
            </a:r>
            <a:r>
              <a:rPr lang="en-US" dirty="0"/>
              <a:t> and Razor pages as </a:t>
            </a:r>
            <a:r>
              <a:rPr lang="en-US" dirty="0" err="1"/>
              <a:t>.Net</a:t>
            </a:r>
            <a:r>
              <a:rPr lang="en-US" dirty="0"/>
              <a:t> is evolving.</a:t>
            </a:r>
          </a:p>
          <a:p>
            <a:endParaRPr lang="en-US" dirty="0"/>
          </a:p>
          <a:p>
            <a:r>
              <a:rPr lang="en-US" dirty="0"/>
              <a:t>In addition to developing web solutions for many different companies, I have also been teaching in the Computer Science department at Franklin University since 2010 and have been developing training courses since about 2013.</a:t>
            </a:r>
          </a:p>
          <a:p>
            <a:endParaRPr lang="en-US" dirty="0"/>
          </a:p>
          <a:p>
            <a:r>
              <a:rPr lang="en-US" dirty="0"/>
              <a:t>I hold a bachelors in CS from Iowa State and an MS in Computer Information Systems from the </a:t>
            </a:r>
            <a:r>
              <a:rPr lang="en-US" dirty="0" err="1"/>
              <a:t>UoP</a:t>
            </a:r>
            <a:r>
              <a:rPr lang="en-US" dirty="0"/>
              <a:t>.  I also have a number of Microsoft certifications that I’ve been earning since 2003 and recently published my first book: Practical Entity Framework with </a:t>
            </a:r>
            <a:r>
              <a:rPr lang="en-US" dirty="0" err="1"/>
              <a:t>APress</a:t>
            </a:r>
            <a:r>
              <a:rPr lang="en-US" dirty="0"/>
              <a:t> (with a second edition for .Net5/EFCore5 currently in progress)</a:t>
            </a:r>
          </a:p>
          <a:p>
            <a:endParaRPr lang="en-US" dirty="0"/>
          </a:p>
          <a:p>
            <a:r>
              <a:rPr lang="en-US" dirty="0"/>
              <a:t>Please follow me for updates and communication on twitter or Linked In.</a:t>
            </a:r>
            <a:br>
              <a:rPr lang="en-US" dirty="0"/>
            </a:br>
            <a:r>
              <a:rPr lang="en-US" dirty="0"/>
              <a:t>Twitter: blgorman</a:t>
            </a:r>
          </a:p>
          <a:p>
            <a:r>
              <a:rPr lang="en-US" dirty="0"/>
              <a:t>LinkedIn: </a:t>
            </a:r>
            <a:r>
              <a:rPr lang="en-US" dirty="0" err="1"/>
              <a:t>brianlgorman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9449-D161-4234-AF44-56BC19BD52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80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9449-D161-4234-AF44-56BC19BD52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26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9449-D161-4234-AF44-56BC19BD52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03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9449-D161-4234-AF44-56BC19BD52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06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from the starter project – deployed via an action at GitHub – repo</a:t>
            </a:r>
          </a:p>
          <a:p>
            <a:r>
              <a:rPr lang="en-US" dirty="0"/>
              <a:t>Azure App Service</a:t>
            </a:r>
          </a:p>
          <a:p>
            <a:r>
              <a:rPr lang="en-US" dirty="0"/>
              <a:t>Azure SQL Server</a:t>
            </a:r>
          </a:p>
          <a:p>
            <a:endParaRPr lang="en-US" dirty="0"/>
          </a:p>
          <a:p>
            <a:r>
              <a:rPr lang="en-US" dirty="0"/>
              <a:t>Tries to register</a:t>
            </a:r>
          </a:p>
          <a:p>
            <a:r>
              <a:rPr lang="en-US" dirty="0"/>
              <a:t>Updates from local – Server Firewall…</a:t>
            </a:r>
          </a:p>
          <a:p>
            <a:r>
              <a:rPr lang="en-US" dirty="0"/>
              <a:t>Sets connection string into the </a:t>
            </a:r>
            <a:r>
              <a:rPr lang="en-US" dirty="0" err="1"/>
              <a:t>appsettings.json</a:t>
            </a:r>
            <a:endParaRPr lang="en-US" dirty="0"/>
          </a:p>
          <a:p>
            <a:endParaRPr lang="en-US" dirty="0"/>
          </a:p>
          <a:p>
            <a:r>
              <a:rPr lang="en-US" dirty="0"/>
              <a:t>Secrets are in the </a:t>
            </a:r>
            <a:r>
              <a:rPr lang="en-US" dirty="0" err="1"/>
              <a:t>appsettings.json</a:t>
            </a:r>
            <a:r>
              <a:rPr lang="en-US" dirty="0"/>
              <a:t> file</a:t>
            </a:r>
          </a:p>
          <a:p>
            <a:r>
              <a:rPr lang="en-US" dirty="0"/>
              <a:t>- App Insights Connection String</a:t>
            </a:r>
          </a:p>
          <a:p>
            <a:r>
              <a:rPr lang="en-US" dirty="0"/>
              <a:t>- Database Connection at Azure</a:t>
            </a:r>
          </a:p>
          <a:p>
            <a:r>
              <a:rPr lang="en-US" dirty="0"/>
              <a:t>- Storage Account SAS</a:t>
            </a:r>
          </a:p>
          <a:p>
            <a:endParaRPr lang="en-US" dirty="0"/>
          </a:p>
          <a:p>
            <a:r>
              <a:rPr lang="en-US" dirty="0"/>
              <a:t>For now, don’t worry about the </a:t>
            </a:r>
            <a:r>
              <a:rPr lang="en-US" dirty="0" err="1"/>
              <a:t>KeyVault</a:t>
            </a:r>
            <a:r>
              <a:rPr lang="en-US" dirty="0"/>
              <a:t> and App Configuration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9449-D161-4234-AF44-56BC19BD52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60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9449-D161-4234-AF44-56BC19BD52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8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from the starter project – deployed via an action at GitHub – repo</a:t>
            </a:r>
          </a:p>
          <a:p>
            <a:r>
              <a:rPr lang="en-US" dirty="0"/>
              <a:t>Azure App Service</a:t>
            </a:r>
          </a:p>
          <a:p>
            <a:r>
              <a:rPr lang="en-US" dirty="0"/>
              <a:t>Azure SQL Server</a:t>
            </a:r>
          </a:p>
          <a:p>
            <a:endParaRPr lang="en-US" dirty="0"/>
          </a:p>
          <a:p>
            <a:r>
              <a:rPr lang="en-US" dirty="0"/>
              <a:t>Tries to register</a:t>
            </a:r>
          </a:p>
          <a:p>
            <a:r>
              <a:rPr lang="en-US" dirty="0"/>
              <a:t>Updates from local – Server Firewall…</a:t>
            </a:r>
          </a:p>
          <a:p>
            <a:r>
              <a:rPr lang="en-US" dirty="0"/>
              <a:t>Sets connection string into the </a:t>
            </a:r>
            <a:r>
              <a:rPr lang="en-US" dirty="0" err="1"/>
              <a:t>appsettings.json</a:t>
            </a:r>
            <a:endParaRPr lang="en-US" dirty="0"/>
          </a:p>
          <a:p>
            <a:endParaRPr lang="en-US" dirty="0"/>
          </a:p>
          <a:p>
            <a:r>
              <a:rPr lang="en-US" dirty="0"/>
              <a:t>Secrets are in the </a:t>
            </a:r>
            <a:r>
              <a:rPr lang="en-US" dirty="0" err="1"/>
              <a:t>appsettings.json</a:t>
            </a:r>
            <a:r>
              <a:rPr lang="en-US" dirty="0"/>
              <a:t> file</a:t>
            </a:r>
          </a:p>
          <a:p>
            <a:r>
              <a:rPr lang="en-US" dirty="0"/>
              <a:t>- App Insights Connection String</a:t>
            </a:r>
          </a:p>
          <a:p>
            <a:r>
              <a:rPr lang="en-US" dirty="0"/>
              <a:t>- Database Connection at Azure</a:t>
            </a:r>
          </a:p>
          <a:p>
            <a:r>
              <a:rPr lang="en-US" dirty="0"/>
              <a:t>- Storage Account SAS</a:t>
            </a:r>
          </a:p>
          <a:p>
            <a:endParaRPr lang="en-US" dirty="0"/>
          </a:p>
          <a:p>
            <a:r>
              <a:rPr lang="en-US" dirty="0"/>
              <a:t>For now, don’t worry about the </a:t>
            </a:r>
            <a:r>
              <a:rPr lang="en-US" dirty="0" err="1"/>
              <a:t>KeyVault</a:t>
            </a:r>
            <a:r>
              <a:rPr lang="en-US" dirty="0"/>
              <a:t> and App Configuration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9449-D161-4234-AF44-56BC19BD52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92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E9449-D161-4234-AF44-56BC19BD52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8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techcommunity.microsoft.com/t5/custom/page/page-id/learn" TargetMode="External"/><Relationship Id="rId3" Type="http://schemas.openxmlformats.org/officeDocument/2006/relationships/image" Target="../media/image42.jpg"/><Relationship Id="rId7" Type="http://schemas.openxmlformats.org/officeDocument/2006/relationships/hyperlink" Target="https://github.com/AzureCloudWorkshops/ACW_ProtectingYourApplicationSecret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/in/brianlgorman" TargetMode="External"/><Relationship Id="rId5" Type="http://schemas.openxmlformats.org/officeDocument/2006/relationships/hyperlink" Target="mailto:blgorman@gmail.com" TargetMode="External"/><Relationship Id="rId4" Type="http://schemas.openxmlformats.org/officeDocument/2006/relationships/hyperlink" Target="mailto:brian@majorguidancesolutions.com" TargetMode="External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Protecting your Secrets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5576219" cy="1444705"/>
          </a:xfrm>
        </p:spPr>
        <p:txBody>
          <a:bodyPr/>
          <a:lstStyle/>
          <a:p>
            <a:r>
              <a:rPr lang="en-US" dirty="0"/>
              <a:t>When sharing is literally not caring</a:t>
            </a:r>
          </a:p>
        </p:txBody>
      </p:sp>
      <p:pic>
        <p:nvPicPr>
          <p:cNvPr id="6" name="Picture 5" descr="A person in a hoodie using a computer&#10;&#10;Description automatically generated">
            <a:extLst>
              <a:ext uri="{FF2B5EF4-FFF2-40B4-BE49-F238E27FC236}">
                <a16:creationId xmlns:a16="http://schemas.microsoft.com/office/drawing/2014/main" id="{BAD0EDF4-5E01-D138-729C-AAD15F095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027" y="258704"/>
            <a:ext cx="2392968" cy="338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98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12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8E63EC-3809-1F79-4012-3BF0D729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Protecting Your Repos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47093-9569-7BFA-D3C6-B1FCFE12B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GitHub Logos and Usage · GitHub">
            <a:extLst>
              <a:ext uri="{FF2B5EF4-FFF2-40B4-BE49-F238E27FC236}">
                <a16:creationId xmlns:a16="http://schemas.microsoft.com/office/drawing/2014/main" id="{308B56DC-F6CF-5671-5BF6-F21D876B8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199" y="27083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ess and Logos | GitLab">
            <a:extLst>
              <a:ext uri="{FF2B5EF4-FFF2-40B4-BE49-F238E27FC236}">
                <a16:creationId xmlns:a16="http://schemas.microsoft.com/office/drawing/2014/main" id="{10C78245-0278-17C8-6252-74D04F655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2" y="5276492"/>
            <a:ext cx="30384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ownload Bitbucket Logo in SVG Vector or PNG File Format ...">
            <a:extLst>
              <a:ext uri="{FF2B5EF4-FFF2-40B4-BE49-F238E27FC236}">
                <a16:creationId xmlns:a16="http://schemas.microsoft.com/office/drawing/2014/main" id="{0022AE75-8BBD-CAE0-01B7-3D2ECF16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4657010"/>
            <a:ext cx="4013200" cy="267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icrosoft-azure-devops-logo - TechAir">
            <a:extLst>
              <a:ext uri="{FF2B5EF4-FFF2-40B4-BE49-F238E27FC236}">
                <a16:creationId xmlns:a16="http://schemas.microsoft.com/office/drawing/2014/main" id="{64DA26D6-0560-1576-9135-3E946D594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311682"/>
            <a:ext cx="2725737" cy="163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810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8B34BF-1A28-D20A-636A-CCAC7793C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your secrets out of the Repo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DEC661-D831-D595-0A4F-B1DC11572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Code Scanning/Alerting </a:t>
            </a:r>
          </a:p>
          <a:p>
            <a:r>
              <a:rPr lang="en-US" dirty="0"/>
              <a:t>Use Security Tools at GitHub</a:t>
            </a:r>
          </a:p>
          <a:p>
            <a:r>
              <a:rPr lang="en-US" dirty="0"/>
              <a:t>Use </a:t>
            </a:r>
            <a:r>
              <a:rPr lang="en-US" dirty="0" err="1"/>
              <a:t>GitGuardian</a:t>
            </a:r>
            <a:r>
              <a:rPr lang="en-US" dirty="0"/>
              <a:t> (or something similar)</a:t>
            </a:r>
          </a:p>
          <a:p>
            <a:r>
              <a:rPr lang="en-US" dirty="0"/>
              <a:t>Move code to </a:t>
            </a:r>
            <a:r>
              <a:rPr lang="en-US" dirty="0" err="1"/>
              <a:t>secrets.json</a:t>
            </a:r>
            <a:r>
              <a:rPr lang="en-US" dirty="0"/>
              <a:t> (Manage User Secrets)</a:t>
            </a:r>
          </a:p>
          <a:p>
            <a:r>
              <a:rPr lang="en-US" dirty="0"/>
              <a:t>Add configuration values on the App Service (can be per environment)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EFA43FD5-4715-EF12-4B6F-A5BB5204B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222" y="4604083"/>
            <a:ext cx="3652777" cy="1922781"/>
          </a:xfrm>
          <a:prstGeom prst="rect">
            <a:avLst/>
          </a:prstGeom>
        </p:spPr>
      </p:pic>
      <p:pic>
        <p:nvPicPr>
          <p:cNvPr id="7" name="Picture 6" descr="A black and yellow logo with a padlock&#10;&#10;Description automatically generated">
            <a:extLst>
              <a:ext uri="{FF2B5EF4-FFF2-40B4-BE49-F238E27FC236}">
                <a16:creationId xmlns:a16="http://schemas.microsoft.com/office/drawing/2014/main" id="{2CFB856B-3BC7-D6B7-117C-EF3554F6C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00" y="4601955"/>
            <a:ext cx="3652776" cy="19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24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0B3F4D-78AD-F176-51A2-B336C5F42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664A2-309B-0398-8BED-0956A1BF9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</a:t>
            </a:r>
            <a:r>
              <a:rPr lang="en-US" dirty="0" err="1"/>
              <a:t>GitGuardian</a:t>
            </a:r>
            <a:r>
              <a:rPr lang="en-US" dirty="0"/>
              <a:t> Alerts and Move secrets out of the </a:t>
            </a:r>
            <a:r>
              <a:rPr lang="en-US" dirty="0" err="1"/>
              <a:t>appsettings.json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182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819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8E63EC-3809-1F79-4012-3BF0D729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Utilize Key Vault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47093-9569-7BFA-D3C6-B1FCFE12B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secrets to Azure Key Vault</a:t>
            </a:r>
          </a:p>
        </p:txBody>
      </p:sp>
      <p:pic>
        <p:nvPicPr>
          <p:cNvPr id="2" name="Picture 1" descr="A yellow key in a blue circle&#10;&#10;Description automatically generated">
            <a:extLst>
              <a:ext uri="{FF2B5EF4-FFF2-40B4-BE49-F238E27FC236}">
                <a16:creationId xmlns:a16="http://schemas.microsoft.com/office/drawing/2014/main" id="{C06D9072-FFA2-045E-507F-92657B11D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472" y="227349"/>
            <a:ext cx="1429328" cy="143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54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8B34BF-1A28-D20A-636A-CCAC7793C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Key Vault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DEC661-D831-D595-0A4F-B1DC11572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Managed by Administrators</a:t>
            </a:r>
          </a:p>
          <a:p>
            <a:r>
              <a:rPr lang="en-US" dirty="0"/>
              <a:t>Developers and others never need to know secrets</a:t>
            </a:r>
          </a:p>
          <a:p>
            <a:r>
              <a:rPr lang="en-US" dirty="0"/>
              <a:t>Automated Rotation of secrets is possible</a:t>
            </a:r>
          </a:p>
          <a:p>
            <a:r>
              <a:rPr lang="en-US" dirty="0"/>
              <a:t>Stores Keys, Secrets, and Certificates</a:t>
            </a:r>
          </a:p>
          <a:p>
            <a:r>
              <a:rPr lang="en-US" dirty="0"/>
              <a:t>Easily integrates with PaaS offerings and application code</a:t>
            </a:r>
          </a:p>
        </p:txBody>
      </p:sp>
      <p:pic>
        <p:nvPicPr>
          <p:cNvPr id="3" name="Picture 2" descr="A yellow key in a blue circle&#10;&#10;Description automatically generated">
            <a:extLst>
              <a:ext uri="{FF2B5EF4-FFF2-40B4-BE49-F238E27FC236}">
                <a16:creationId xmlns:a16="http://schemas.microsoft.com/office/drawing/2014/main" id="{845231AD-7A9B-7CCF-C997-5BC366B35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472" y="227349"/>
            <a:ext cx="1429328" cy="143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2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0B3F4D-78AD-F176-51A2-B336C5F42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664A2-309B-0398-8BED-0956A1BF9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the secrets to Azure Key Vault</a:t>
            </a:r>
          </a:p>
        </p:txBody>
      </p:sp>
    </p:spTree>
    <p:extLst>
      <p:ext uri="{BB962C8B-B14F-4D97-AF65-F5344CB8AC3E}">
        <p14:creationId xmlns:p14="http://schemas.microsoft.com/office/powerpoint/2010/main" val="3125270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644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8E63EC-3809-1F79-4012-3BF0D729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Utilize Azure App Config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47093-9569-7BFA-D3C6-B1FCFE12B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secrets to Azure Key Vault</a:t>
            </a:r>
          </a:p>
        </p:txBody>
      </p:sp>
      <p:pic>
        <p:nvPicPr>
          <p:cNvPr id="6" name="Picture 5" descr="A cloud with gears and a blue cloud&#10;&#10;Description automatically generated">
            <a:extLst>
              <a:ext uri="{FF2B5EF4-FFF2-40B4-BE49-F238E27FC236}">
                <a16:creationId xmlns:a16="http://schemas.microsoft.com/office/drawing/2014/main" id="{1C5FC600-3E56-EE5D-3EFC-77B319834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462" y="230432"/>
            <a:ext cx="5715798" cy="300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22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11">
            <a:extLst>
              <a:ext uri="{FF2B5EF4-FFF2-40B4-BE49-F238E27FC236}">
                <a16:creationId xmlns:a16="http://schemas.microsoft.com/office/drawing/2014/main" id="{7B7EFD05-5F12-420E-8AEF-74D5EF9D5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6B6786B7-9BA0-488B-8C6B-1C5BB4E2A5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ACF6C842-D596-43D3-B584-5672E0D33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DF84F3E-35FA-497B-B6FA-F453E82F3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2846D7FA-E05C-448E-B156-F77C205A1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E269AD3A-E6B6-4322-A013-276CBC1B0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CEFB9F00-6239-4BF6-B439-D16231B24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74D1DDDB-FC85-40C5-9225-06312C451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9217709-40C1-4F4A-AB69-8A693608A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ACCD26D6-BC97-43F5-B803-5838985FC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8136022F-2988-42E2-90E1-617D189F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03859925-85FA-4D69-A0AB-6F827E3B5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BAE65FC7-970A-4DCC-9FB4-CF0F7496A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" name="Group 25">
            <a:extLst>
              <a:ext uri="{FF2B5EF4-FFF2-40B4-BE49-F238E27FC236}">
                <a16:creationId xmlns:a16="http://schemas.microsoft.com/office/drawing/2014/main" id="{B64F33C7-E158-4057-87E7-6F42AA6D0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26714E66-FCC0-42F6-B127-0F91203BC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7E0BD3C9-F0D9-4A53-87DF-71D17D328D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DFA9FE4C-FCED-4A9A-9E43-358EB7501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5D5BB28-15EC-4D32-9C05-C2206AF9E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06210E9D-4080-4566-B32A-3A8BE356F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894D3505-0982-40B2-8131-1B6BFF273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11598CAB-0965-48D6-999C-91450C50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9E94126-468A-4060-BCBC-DC3806A46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438F3422-C112-405B-B955-7B1690721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C99C65FC-23C1-4B1D-A385-29B46619D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53D192C3-5E79-4B85-98D0-8F6C681CD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709C0CF-D42A-4EE0-9C30-B0B72C69A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Rectangle 39">
            <a:extLst>
              <a:ext uri="{FF2B5EF4-FFF2-40B4-BE49-F238E27FC236}">
                <a16:creationId xmlns:a16="http://schemas.microsoft.com/office/drawing/2014/main" id="{B8FE8EF1-7AF2-4864-A8DE-7EE3481D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Freeform 11">
            <a:extLst>
              <a:ext uri="{FF2B5EF4-FFF2-40B4-BE49-F238E27FC236}">
                <a16:creationId xmlns:a16="http://schemas.microsoft.com/office/drawing/2014/main" id="{5B3CCFC9-E82D-444E-9621-FE5F95E67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82FDEACC-D224-4F5B-A0BE-6581493C3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7B8489-9450-4A50-94AF-90283270F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9D81556A-CBCA-4ADE-9ACA-F18F2F5E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0E3EEA-DD5E-4CE8-81B9-5B189C936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EFFFF"/>
                </a:solidFill>
              </a:rPr>
              <a:t>Who am I?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76946E-2498-4DF6-8A6C-62ECFD7F4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7103" y="1781774"/>
            <a:ext cx="7834861" cy="5253580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en-US" sz="14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Brian is an experienced speaker, author, trainer, and </a:t>
            </a:r>
            <a:r>
              <a:rPr lang="en-US" sz="1400" dirty="0" err="1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.Net</a:t>
            </a:r>
            <a:r>
              <a:rPr lang="en-US" sz="14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 developer with </a:t>
            </a:r>
          </a:p>
          <a:p>
            <a:r>
              <a:rPr lang="en-US" sz="14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	</a:t>
            </a:r>
            <a: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MCT (x4) / MVP (x2)/</a:t>
            </a:r>
            <a:r>
              <a:rPr lang="en-US" sz="1600" dirty="0" err="1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MSLearn</a:t>
            </a:r>
            <a: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 Expert</a:t>
            </a:r>
            <a:b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	MCSD: App Builder</a:t>
            </a:r>
            <a:b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	Azure Fundamentals</a:t>
            </a:r>
            <a:b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	Azure Data Fundamentals</a:t>
            </a:r>
            <a:b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	Azure SCI Fundamentals</a:t>
            </a:r>
            <a:b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	Azure Administrator Associate</a:t>
            </a:r>
            <a:b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	Azure Security Associate</a:t>
            </a:r>
            <a:b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	Azure Developer Associate </a:t>
            </a:r>
            <a:b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	Azure IOT Developer Specialization</a:t>
            </a:r>
            <a:b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	Azure Cosmos DB Developer Specialization</a:t>
            </a:r>
            <a:b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	Azure Database Administrator Associate</a:t>
            </a:r>
            <a:b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	Azure Solutions Architect Expert</a:t>
            </a:r>
            <a:b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	Azure DevOps Engineer Expert</a:t>
            </a:r>
          </a:p>
          <a:p>
            <a:r>
              <a:rPr lang="en-US" sz="14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Brian has a masters of science degree in computer information systems, and a bachelor of science degree in computer science.  Additionally, Brian has over ten years of experience instructing college courses online in SQL databases, C#/VB </a:t>
            </a:r>
            <a:r>
              <a:rPr lang="en-US" sz="1400" dirty="0" err="1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.Net</a:t>
            </a:r>
            <a:r>
              <a:rPr lang="en-US" sz="14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 programming, Java programming, and Microsoft Office.</a:t>
            </a:r>
          </a:p>
          <a:p>
            <a:r>
              <a:rPr lang="en-US" sz="14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Brian has also created many online video courses, available on various platforms.  Recently, Brian published </a:t>
            </a:r>
            <a:r>
              <a:rPr lang="en-US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the second edition of his</a:t>
            </a:r>
            <a:r>
              <a:rPr lang="en-US" sz="14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 first book: Practical Entity Framework </a:t>
            </a:r>
            <a:r>
              <a:rPr lang="en-US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Core 6 </a:t>
            </a:r>
            <a:r>
              <a:rPr lang="en-US" sz="14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with </a:t>
            </a:r>
            <a:r>
              <a:rPr lang="en-US" sz="1400" dirty="0" err="1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APress</a:t>
            </a:r>
            <a:r>
              <a:rPr lang="en-US" sz="14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.</a:t>
            </a:r>
          </a:p>
          <a:p>
            <a:r>
              <a:rPr lang="en-US" sz="14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Brian runs a company named Major Guidance Solutions, which does contract and custom training and curriculum development.  If you are interested in becoming Azure certified, make sure to connect with me.</a:t>
            </a:r>
          </a:p>
          <a:p>
            <a:r>
              <a:rPr lang="en-US" sz="14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Connect with Brian on Twitter and/or Linked In</a:t>
            </a:r>
          </a:p>
          <a:p>
            <a:r>
              <a:rPr lang="en-US" sz="24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@blgorman</a:t>
            </a:r>
          </a:p>
          <a:p>
            <a:r>
              <a:rPr lang="en-US" sz="2400" dirty="0">
                <a:solidFill>
                  <a:schemeClr val="bg1"/>
                </a:solidFill>
                <a:latin typeface="Utsaah" panose="020B0502040204020203" pitchFamily="34" charset="0"/>
                <a:ea typeface="Verdana" panose="020B0604030504040204" pitchFamily="34" charset="0"/>
                <a:cs typeface="Utsaah" panose="020B0502040204020203" pitchFamily="34" charset="0"/>
              </a:rPr>
              <a:t>https://www.linkedin/in/brianlgorman</a:t>
            </a:r>
          </a:p>
          <a:p>
            <a:pPr>
              <a:buFont typeface="Wingdings 3" charset="2"/>
              <a:buChar char=""/>
            </a:pP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 3" charset="2"/>
              <a:buChar char=""/>
            </a:pP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5" name="Picture 54" descr="A blue and white sign&#10;&#10;Description automatically generated with low confidence">
            <a:extLst>
              <a:ext uri="{FF2B5EF4-FFF2-40B4-BE49-F238E27FC236}">
                <a16:creationId xmlns:a16="http://schemas.microsoft.com/office/drawing/2014/main" id="{512B5931-53E4-4307-A88A-9EEA8D8B7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985" y="286257"/>
            <a:ext cx="1273821" cy="1273821"/>
          </a:xfrm>
          <a:prstGeom prst="rect">
            <a:avLst/>
          </a:prstGeom>
        </p:spPr>
      </p:pic>
      <p:pic>
        <p:nvPicPr>
          <p:cNvPr id="59" name="Picture 5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7758379-46BC-4362-A8C0-E40B2257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243" y="1786650"/>
            <a:ext cx="1287662" cy="1287662"/>
          </a:xfrm>
          <a:prstGeom prst="rect">
            <a:avLst/>
          </a:prstGeom>
        </p:spPr>
      </p:pic>
      <p:pic>
        <p:nvPicPr>
          <p:cNvPr id="61" name="Picture 60" descr="A picture containing text, sign, blue&#10;&#10;Description automatically generated">
            <a:extLst>
              <a:ext uri="{FF2B5EF4-FFF2-40B4-BE49-F238E27FC236}">
                <a16:creationId xmlns:a16="http://schemas.microsoft.com/office/drawing/2014/main" id="{897D69D9-DDD1-4F40-9897-8D27FF766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806" y="300346"/>
            <a:ext cx="1273820" cy="1273820"/>
          </a:xfrm>
          <a:prstGeom prst="rect">
            <a:avLst/>
          </a:prstGeom>
        </p:spPr>
      </p:pic>
      <p:pic>
        <p:nvPicPr>
          <p:cNvPr id="63" name="Picture 62" descr="A picture containing text, sign, outdoor, blue&#10;&#10;Description automatically generated">
            <a:extLst>
              <a:ext uri="{FF2B5EF4-FFF2-40B4-BE49-F238E27FC236}">
                <a16:creationId xmlns:a16="http://schemas.microsoft.com/office/drawing/2014/main" id="{25D144EB-1253-433A-B198-DCC032715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621" y="304282"/>
            <a:ext cx="1273820" cy="1273820"/>
          </a:xfrm>
          <a:prstGeom prst="rect">
            <a:avLst/>
          </a:prstGeom>
        </p:spPr>
      </p:pic>
      <p:pic>
        <p:nvPicPr>
          <p:cNvPr id="65" name="Picture 64" descr="A picture containing text, sign, outdoor, blue&#10;&#10;Description automatically generated">
            <a:extLst>
              <a:ext uri="{FF2B5EF4-FFF2-40B4-BE49-F238E27FC236}">
                <a16:creationId xmlns:a16="http://schemas.microsoft.com/office/drawing/2014/main" id="{95363EC5-BDB6-4E83-8D8A-5A09D20694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6133" y="294672"/>
            <a:ext cx="1273820" cy="1273820"/>
          </a:xfrm>
          <a:prstGeom prst="rect">
            <a:avLst/>
          </a:prstGeom>
        </p:spPr>
      </p:pic>
      <p:pic>
        <p:nvPicPr>
          <p:cNvPr id="66" name="Picture 65" descr="A picture containing text, sign, blue&#10;&#10;Description automatically generated">
            <a:extLst>
              <a:ext uri="{FF2B5EF4-FFF2-40B4-BE49-F238E27FC236}">
                <a16:creationId xmlns:a16="http://schemas.microsoft.com/office/drawing/2014/main" id="{250AD97C-2C34-484D-B43C-3DA7216CEC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3158" y="1767203"/>
            <a:ext cx="1274786" cy="1274786"/>
          </a:xfrm>
          <a:prstGeom prst="rect">
            <a:avLst/>
          </a:prstGeom>
        </p:spPr>
      </p:pic>
      <p:pic>
        <p:nvPicPr>
          <p:cNvPr id="67" name="Picture 66" descr="A picture containing text, sign, blue&#10;&#10;Description automatically generated">
            <a:extLst>
              <a:ext uri="{FF2B5EF4-FFF2-40B4-BE49-F238E27FC236}">
                <a16:creationId xmlns:a16="http://schemas.microsoft.com/office/drawing/2014/main" id="{A325B8D4-30E3-43B5-84ED-E4A709FED0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9651" y="1767204"/>
            <a:ext cx="1237933" cy="1237933"/>
          </a:xfrm>
          <a:prstGeom prst="rect">
            <a:avLst/>
          </a:prstGeom>
        </p:spPr>
      </p:pic>
      <p:pic>
        <p:nvPicPr>
          <p:cNvPr id="3" name="Picture 2" descr="A picture containing text, sign, blue&#10;&#10;Description automatically generated">
            <a:extLst>
              <a:ext uri="{FF2B5EF4-FFF2-40B4-BE49-F238E27FC236}">
                <a16:creationId xmlns:a16="http://schemas.microsoft.com/office/drawing/2014/main" id="{6EDF5E26-5319-4F2D-8F5E-38416539C3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1870" y="2869699"/>
            <a:ext cx="1374415" cy="1374415"/>
          </a:xfrm>
          <a:prstGeom prst="rect">
            <a:avLst/>
          </a:prstGeom>
        </p:spPr>
      </p:pic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7FF7C9B-5BC2-4B59-B065-B879B6919D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6899" y="2921010"/>
            <a:ext cx="1337674" cy="1337674"/>
          </a:xfrm>
          <a:prstGeom prst="rect">
            <a:avLst/>
          </a:prstGeom>
        </p:spPr>
      </p:pic>
      <p:pic>
        <p:nvPicPr>
          <p:cNvPr id="52" name="Picture 51" descr="A picture containing logo&#10;&#10;Description automatically generated">
            <a:extLst>
              <a:ext uri="{FF2B5EF4-FFF2-40B4-BE49-F238E27FC236}">
                <a16:creationId xmlns:a16="http://schemas.microsoft.com/office/drawing/2014/main" id="{B25C94C6-514F-97CB-E6DE-327A800294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0623" y="1861085"/>
            <a:ext cx="1427507" cy="1427507"/>
          </a:xfrm>
          <a:prstGeom prst="rect">
            <a:avLst/>
          </a:prstGeom>
        </p:spPr>
      </p:pic>
      <p:pic>
        <p:nvPicPr>
          <p:cNvPr id="56" name="Picture 55" descr="Text&#10;&#10;Description automatically generated with medium confidence">
            <a:extLst>
              <a:ext uri="{FF2B5EF4-FFF2-40B4-BE49-F238E27FC236}">
                <a16:creationId xmlns:a16="http://schemas.microsoft.com/office/drawing/2014/main" id="{69B1FC42-8FEC-CDFD-51D8-D2AA4956E0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3455" y="5021942"/>
            <a:ext cx="1143245" cy="1629940"/>
          </a:xfrm>
          <a:prstGeom prst="rect">
            <a:avLst/>
          </a:prstGeom>
        </p:spPr>
      </p:pic>
      <p:pic>
        <p:nvPicPr>
          <p:cNvPr id="11" name="Content Placeholder 10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8A28ABBD-73EB-17A1-F4EC-E9E0EA39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3558780" y="2906567"/>
            <a:ext cx="1324601" cy="132460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2F78E-7CEE-CB5B-89D7-1C144D40B4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14423" y="0"/>
            <a:ext cx="2247619" cy="4838095"/>
          </a:xfrm>
          <a:prstGeom prst="rect">
            <a:avLst/>
          </a:prstGeom>
        </p:spPr>
      </p:pic>
      <p:pic>
        <p:nvPicPr>
          <p:cNvPr id="5" name="Picture 4" descr="A picture containing text, sign, outdoor, blue&#10;&#10;Description automatically generated">
            <a:extLst>
              <a:ext uri="{FF2B5EF4-FFF2-40B4-BE49-F238E27FC236}">
                <a16:creationId xmlns:a16="http://schemas.microsoft.com/office/drawing/2014/main" id="{3B6A9D13-03D1-19D8-EB17-79232122D6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49915" y="304282"/>
            <a:ext cx="1252520" cy="1252520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CA4C758-F5BF-E150-5F5E-98D31F6669D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30250" y="3388318"/>
            <a:ext cx="1427507" cy="1427507"/>
          </a:xfrm>
          <a:prstGeom prst="rect">
            <a:avLst/>
          </a:prstGeom>
        </p:spPr>
      </p:pic>
      <p:pic>
        <p:nvPicPr>
          <p:cNvPr id="25" name="Picture 2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E1BEF6E-4511-8156-B1A2-8D2A9791BB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19142" y="5024937"/>
            <a:ext cx="1082748" cy="163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59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8B34BF-1A28-D20A-636A-CCAC7793C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App Configuration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DEC661-D831-D595-0A4F-B1DC11572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Managed by Administrators</a:t>
            </a:r>
          </a:p>
          <a:p>
            <a:r>
              <a:rPr lang="en-US" dirty="0"/>
              <a:t>Integrates easily with </a:t>
            </a:r>
            <a:r>
              <a:rPr lang="en-US" dirty="0" err="1"/>
              <a:t>KeyVault</a:t>
            </a:r>
            <a:endParaRPr lang="en-US" dirty="0"/>
          </a:p>
          <a:p>
            <a:r>
              <a:rPr lang="en-US" dirty="0"/>
              <a:t>Easily share secrets amongst applications</a:t>
            </a:r>
          </a:p>
          <a:p>
            <a:r>
              <a:rPr lang="en-US" dirty="0"/>
              <a:t>Can be utilized as a common developer secret store (dev subscription)</a:t>
            </a:r>
          </a:p>
        </p:txBody>
      </p:sp>
      <p:pic>
        <p:nvPicPr>
          <p:cNvPr id="2" name="Picture 1" descr="A cloud with gears and a blue cloud&#10;&#10;Description automatically generated">
            <a:extLst>
              <a:ext uri="{FF2B5EF4-FFF2-40B4-BE49-F238E27FC236}">
                <a16:creationId xmlns:a16="http://schemas.microsoft.com/office/drawing/2014/main" id="{B4580959-7EBF-2D31-EC4E-E3DCDD71B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428" y="226306"/>
            <a:ext cx="3598693" cy="18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30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0B3F4D-78AD-F176-51A2-B336C5F42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664A2-309B-0398-8BED-0956A1BF9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the secrets to Azure App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952888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943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8E63EC-3809-1F79-4012-3BF0D729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Sanitize your logs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47093-9569-7BFA-D3C6-B1FCFE12B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secrets to Azure Key Vault</a:t>
            </a:r>
          </a:p>
        </p:txBody>
      </p:sp>
      <p:pic>
        <p:nvPicPr>
          <p:cNvPr id="3" name="Picture 2" descr="Santa Claus speaking on a mobile telephone">
            <a:extLst>
              <a:ext uri="{FF2B5EF4-FFF2-40B4-BE49-F238E27FC236}">
                <a16:creationId xmlns:a16="http://schemas.microsoft.com/office/drawing/2014/main" id="{EA036648-5E14-334E-E49B-D6A2872A3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127" y="467299"/>
            <a:ext cx="3013772" cy="2009377"/>
          </a:xfrm>
          <a:prstGeom prst="rect">
            <a:avLst/>
          </a:prstGeom>
        </p:spPr>
      </p:pic>
      <p:pic>
        <p:nvPicPr>
          <p:cNvPr id="8" name="Picture 7" descr="Handwashing with soap">
            <a:extLst>
              <a:ext uri="{FF2B5EF4-FFF2-40B4-BE49-F238E27FC236}">
                <a16:creationId xmlns:a16="http://schemas.microsoft.com/office/drawing/2014/main" id="{C6B6EFAD-BC2A-AD1F-607E-390391AA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695" y="4320382"/>
            <a:ext cx="3192432" cy="2128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1F9144-BA26-4653-F3E0-747DBE733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8580" y="3309758"/>
            <a:ext cx="1946030" cy="215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25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8B34BF-1A28-D20A-636A-CCAC7793C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you logging?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DEC661-D831-D595-0A4F-B1DC11572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sure you don’t log PII</a:t>
            </a:r>
          </a:p>
          <a:p>
            <a:r>
              <a:rPr lang="en-US" dirty="0"/>
              <a:t>Make sure you don’t accidentally log a secret value</a:t>
            </a:r>
          </a:p>
          <a:p>
            <a:r>
              <a:rPr lang="en-US" dirty="0"/>
              <a:t>Make sure your logs are useful</a:t>
            </a:r>
          </a:p>
        </p:txBody>
      </p:sp>
      <p:pic>
        <p:nvPicPr>
          <p:cNvPr id="3" name="Picture 2" descr="Person using vintage typewriter">
            <a:extLst>
              <a:ext uri="{FF2B5EF4-FFF2-40B4-BE49-F238E27FC236}">
                <a16:creationId xmlns:a16="http://schemas.microsoft.com/office/drawing/2014/main" id="{1FFECBD3-A7DA-212A-44F1-C7D62D689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737" y="3429000"/>
            <a:ext cx="4698101" cy="31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52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560501-0652-CB9D-B6A9-A9C55C7F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Time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F6B9F-4BF5-A4DE-8FB6-1F2E2F6E1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Sanitize your log with a </a:t>
            </a:r>
            <a:r>
              <a:rPr lang="en-US" dirty="0" err="1"/>
              <a:t>TelemetryInitializer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93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8E63EC-3809-1F79-4012-3BF0D729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Considerations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47093-9569-7BFA-D3C6-B1FCFE12B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else might you have secrets hiding?</a:t>
            </a:r>
          </a:p>
        </p:txBody>
      </p:sp>
      <p:pic>
        <p:nvPicPr>
          <p:cNvPr id="3" name="Picture 2" descr="Padlock on computer motherboard">
            <a:extLst>
              <a:ext uri="{FF2B5EF4-FFF2-40B4-BE49-F238E27FC236}">
                <a16:creationId xmlns:a16="http://schemas.microsoft.com/office/drawing/2014/main" id="{7224FD86-212A-2B90-36EB-D94D33E02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699" y="101649"/>
            <a:ext cx="4032329" cy="269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75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70BB6E-D5DF-3746-C299-EF1FD2F2B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concerns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D59157-3CFA-066B-5315-27E8006C4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Backups</a:t>
            </a:r>
          </a:p>
          <a:p>
            <a:r>
              <a:rPr lang="en-US" dirty="0"/>
              <a:t>User Hard Drives/Sticky Notes</a:t>
            </a:r>
          </a:p>
          <a:p>
            <a:r>
              <a:rPr lang="en-US" dirty="0"/>
              <a:t>LastPass/</a:t>
            </a:r>
            <a:r>
              <a:rPr lang="en-US" dirty="0" err="1"/>
              <a:t>Bitwarden</a:t>
            </a:r>
            <a:r>
              <a:rPr lang="en-US" dirty="0"/>
              <a:t>/</a:t>
            </a:r>
            <a:r>
              <a:rPr lang="en-US" dirty="0" err="1"/>
              <a:t>PassPack</a:t>
            </a:r>
            <a:endParaRPr lang="en-US" dirty="0"/>
          </a:p>
          <a:p>
            <a:r>
              <a:rPr lang="en-US" dirty="0"/>
              <a:t>Legacy Code</a:t>
            </a:r>
          </a:p>
        </p:txBody>
      </p:sp>
      <p:pic>
        <p:nvPicPr>
          <p:cNvPr id="3" name="Picture 2" descr="Laptop computer covered in sticky notes">
            <a:extLst>
              <a:ext uri="{FF2B5EF4-FFF2-40B4-BE49-F238E27FC236}">
                <a16:creationId xmlns:a16="http://schemas.microsoft.com/office/drawing/2014/main" id="{EC9CDF35-0390-27E7-1A28-EC1AF02D9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935" y="739942"/>
            <a:ext cx="3834677" cy="2558716"/>
          </a:xfrm>
          <a:prstGeom prst="rect">
            <a:avLst/>
          </a:prstGeom>
        </p:spPr>
      </p:pic>
      <p:pic>
        <p:nvPicPr>
          <p:cNvPr id="7" name="Picture 6" descr="Ballpen inside cassette tape">
            <a:extLst>
              <a:ext uri="{FF2B5EF4-FFF2-40B4-BE49-F238E27FC236}">
                <a16:creationId xmlns:a16="http://schemas.microsoft.com/office/drawing/2014/main" id="{0642BF5F-94DA-EAC9-EC74-A744D7AE8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935" y="3559342"/>
            <a:ext cx="3834676" cy="287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08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99263-9B90-4B57-95BC-4E8B2EDC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36D51-A176-4145-BAD2-B9BC9C13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95663"/>
            <a:ext cx="8915400" cy="3777622"/>
          </a:xfrm>
        </p:spPr>
        <p:txBody>
          <a:bodyPr/>
          <a:lstStyle/>
          <a:p>
            <a:r>
              <a:rPr lang="en-US" dirty="0"/>
              <a:t>As a developer, you MUST care about protecting your secrets</a:t>
            </a:r>
          </a:p>
          <a:p>
            <a:r>
              <a:rPr lang="en-US" dirty="0"/>
              <a:t>Protect at every level, not just Production</a:t>
            </a:r>
          </a:p>
          <a:p>
            <a:r>
              <a:rPr lang="en-US" dirty="0"/>
              <a:t>Secrets go in a vault, vaults should be scoped, and access should be managed well </a:t>
            </a:r>
          </a:p>
          <a:p>
            <a:r>
              <a:rPr lang="en-US" dirty="0"/>
              <a:t>Any secret in the repository is compromised</a:t>
            </a:r>
          </a:p>
          <a:p>
            <a:r>
              <a:rPr lang="en-US" dirty="0"/>
              <a:t>Keep the secrets out of your logs</a:t>
            </a:r>
          </a:p>
          <a:p>
            <a:r>
              <a:rPr lang="en-US" dirty="0"/>
              <a:t>Be wary of third-party plugins</a:t>
            </a:r>
          </a:p>
          <a:p>
            <a:endParaRPr lang="en-US" dirty="0"/>
          </a:p>
        </p:txBody>
      </p:sp>
      <p:pic>
        <p:nvPicPr>
          <p:cNvPr id="4" name="Content Placeholder 4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F53E31C5-C413-FD5A-AEBD-62967BFEF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494" y="2638220"/>
            <a:ext cx="3240505" cy="42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63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F305C72-8769-4E0F-B31D-F4B1C9DC9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583CFC-05A3-4743-9A2E-7C2095B8D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A751892-92F2-4CB4-BCAB-6D0AAF8F1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5934046E-4D7C-4AA6-8633-29944553F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21462AB-19D6-42DB-A850-F35B82C7B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208D8C07-9637-45D3-9E40-7C5C40077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883C90A1-D75A-4818-9F01-B4BF19D74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808F87B-C4B8-4084-BD89-E41A1A44E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E7FC0B23-1372-4455-98CE-E0FC7FF99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D14B79DD-45AC-487C-B361-0312B3C85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CDA09C7F-7AF3-4B6C-BC42-92780A682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F7EBDD4-71BF-4FAF-B00B-444F9AE20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AF5E4290-F8B0-440E-A418-613A1552D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FF0BF04A-FCC8-42BF-AD17-10F0ACB44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6F0A57-55BB-457C-9C8C-3DEE71009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60DB408E-A426-4658-B39D-0BBF09463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BEFFABCA-CAA4-45E4-A7D4-DB3D2C864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99494AF8-97E4-4473-AA6E-B4AB1279E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D05C67DC-0E54-4C69-90BE-8374C7E97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B2B38B94-E895-4324-B699-EEF28E052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41E77CC3-723C-4C87-A1BA-D8E35B801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CC5757E8-4CBE-4EA3-98AF-96361C918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51E4772B-9FB7-4AC7-B352-C44489167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7F853444-696F-4B42-8C91-1F6EDD53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CD1A3085-30B0-496B-B9D3-55280769A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1B2519D7-F51F-4583-9B50-41B493C14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6E1141E0-4F4D-4B40-BDB5-B2DD0FAEB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6EF2EF-2B8B-4797-A44A-AE093D91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E0C91A-3F1D-43D7-9AB4-5D0A17D5C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3A6C27A1-A438-4EC6-93BF-EC26F29BB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Quizzical burrowing owl looking forward">
            <a:extLst>
              <a:ext uri="{FF2B5EF4-FFF2-40B4-BE49-F238E27FC236}">
                <a16:creationId xmlns:a16="http://schemas.microsoft.com/office/drawing/2014/main" id="{ABE3E0C5-DBAA-4EE3-B96E-723346CDAE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4" r="45433"/>
          <a:stretch/>
        </p:blipFill>
        <p:spPr>
          <a:xfrm>
            <a:off x="-1554" y="1731"/>
            <a:ext cx="4655850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645387F-980C-4625-A6CD-AB5786C6A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Email:</a:t>
            </a:r>
          </a:p>
          <a:p>
            <a:pPr lvl="1"/>
            <a:r>
              <a:rPr lang="en-US" dirty="0">
                <a:hlinkClick r:id="rId4"/>
              </a:rPr>
              <a:t>brian@majorguidancesolutions.com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blgorman@gmail.com</a:t>
            </a:r>
            <a:endParaRPr lang="en-US" dirty="0"/>
          </a:p>
          <a:p>
            <a:r>
              <a:rPr lang="en-US" dirty="0"/>
              <a:t>Twitter</a:t>
            </a:r>
          </a:p>
          <a:p>
            <a:pPr lvl="1"/>
            <a:r>
              <a:rPr lang="en-US" dirty="0"/>
              <a:t>@blgorman</a:t>
            </a:r>
          </a:p>
          <a:p>
            <a:r>
              <a:rPr lang="en-US" dirty="0"/>
              <a:t>Linked In</a:t>
            </a:r>
          </a:p>
          <a:p>
            <a:pPr lvl="1"/>
            <a:r>
              <a:rPr lang="en-US" dirty="0">
                <a:hlinkClick r:id="rId6"/>
              </a:rPr>
              <a:t>https://www.linkedin/in/brianlgorman</a:t>
            </a:r>
            <a:endParaRPr lang="en-US" dirty="0"/>
          </a:p>
          <a:p>
            <a:r>
              <a:rPr lang="en-US" dirty="0"/>
              <a:t>Code:</a:t>
            </a:r>
          </a:p>
          <a:p>
            <a:pPr lvl="1"/>
            <a:r>
              <a:rPr lang="en-US" dirty="0">
                <a:hlinkClick r:id="rId7"/>
              </a:rPr>
              <a:t>https://github.com/AzureCloudWorkshops/ACW_ProtectingYourApplicationSecrets</a:t>
            </a:r>
            <a:endParaRPr lang="en-US" dirty="0"/>
          </a:p>
          <a:p>
            <a:r>
              <a:rPr lang="en-US" dirty="0"/>
              <a:t>Join an MS Learn Room:</a:t>
            </a:r>
          </a:p>
          <a:p>
            <a:pPr lvl="1"/>
            <a:r>
              <a:rPr lang="en-US" dirty="0">
                <a:hlinkClick r:id="rId8"/>
              </a:rPr>
              <a:t>https://techcommunity.microsoft.com/t5/custom/page/page-id/learn</a:t>
            </a:r>
            <a:r>
              <a:rPr lang="en-US" dirty="0"/>
              <a:t> </a:t>
            </a:r>
          </a:p>
        </p:txBody>
      </p:sp>
      <p:pic>
        <p:nvPicPr>
          <p:cNvPr id="3" name="Content Placeholder 4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94A1F944-8329-80B9-458D-E31EFEC892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5778" y="-383793"/>
            <a:ext cx="2076207" cy="270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53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625599"/>
            <a:ext cx="3771199" cy="4608291"/>
          </a:xfrm>
        </p:spPr>
        <p:txBody>
          <a:bodyPr>
            <a:normAutofit/>
          </a:bodyPr>
          <a:lstStyle/>
          <a:p>
            <a:r>
              <a:rPr lang="en-US" sz="2400" dirty="0"/>
              <a:t>All the Wrong stuff</a:t>
            </a:r>
          </a:p>
          <a:p>
            <a:r>
              <a:rPr lang="en-US" sz="2400" dirty="0"/>
              <a:t>Protecting your repos</a:t>
            </a:r>
          </a:p>
          <a:p>
            <a:r>
              <a:rPr lang="en-US" sz="2400" dirty="0"/>
              <a:t>Move to User Secrets</a:t>
            </a:r>
          </a:p>
          <a:p>
            <a:r>
              <a:rPr lang="en-US" sz="2400" dirty="0"/>
              <a:t>Leverage Azure Key Vault</a:t>
            </a:r>
          </a:p>
          <a:p>
            <a:r>
              <a:rPr lang="en-US" sz="2400" dirty="0"/>
              <a:t>Share secrets with Azure App Config</a:t>
            </a:r>
          </a:p>
          <a:p>
            <a:r>
              <a:rPr lang="en-US" sz="2400" dirty="0"/>
              <a:t>Protecting your logs</a:t>
            </a:r>
          </a:p>
          <a:p>
            <a:r>
              <a:rPr lang="en-US" sz="2400" dirty="0"/>
              <a:t>Additional Thoughts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A cartoon of a person with an eye and a purple cape&#10;&#10;Description automatically generated">
            <a:extLst>
              <a:ext uri="{FF2B5EF4-FFF2-40B4-BE49-F238E27FC236}">
                <a16:creationId xmlns:a16="http://schemas.microsoft.com/office/drawing/2014/main" id="{32EB0FA2-956C-88F8-CEB1-8BDF7E2E1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331" y="2042919"/>
            <a:ext cx="5506218" cy="27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77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95274-532C-711A-E8C8-3CAACA4DE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88" y="1830123"/>
            <a:ext cx="5647695" cy="2849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B60FA-D25C-435A-85B1-190DFA97D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A8C7EC-4485-4BB5-9C2A-F08EC5098559}"/>
              </a:ext>
            </a:extLst>
          </p:cNvPr>
          <p:cNvSpPr txBox="1"/>
          <p:nvPr/>
        </p:nvSpPr>
        <p:spPr>
          <a:xfrm>
            <a:off x="1685925" y="63643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Thanks for having me today!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DFA7F6-E92D-4AEA-9EF9-E088D7250432}"/>
              </a:ext>
            </a:extLst>
          </p:cNvPr>
          <p:cNvSpPr txBox="1"/>
          <p:nvPr/>
        </p:nvSpPr>
        <p:spPr>
          <a:xfrm>
            <a:off x="1685925" y="5027877"/>
            <a:ext cx="6572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@blgorman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A328F6-07AE-471B-8093-34DCFE157D62}"/>
              </a:ext>
            </a:extLst>
          </p:cNvPr>
          <p:cNvSpPr txBox="1"/>
          <p:nvPr/>
        </p:nvSpPr>
        <p:spPr>
          <a:xfrm>
            <a:off x="1685925" y="5487968"/>
            <a:ext cx="35004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https://www.linkedin.com/in/brianlgorman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1656C-0191-8F66-5188-4DF4D9ADF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7183" y="500537"/>
            <a:ext cx="3375865" cy="2999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5F6806-DBD9-A4E4-DCEF-78D80DFCA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010" y="1265878"/>
            <a:ext cx="4359915" cy="2606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C377FA-DE42-48DB-B10D-574B3FCB3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9374" y="3794693"/>
            <a:ext cx="5647694" cy="3022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B4F5CB-AE9F-67E2-6810-8B8B6C0D67DB}"/>
              </a:ext>
            </a:extLst>
          </p:cNvPr>
          <p:cNvSpPr txBox="1"/>
          <p:nvPr/>
        </p:nvSpPr>
        <p:spPr>
          <a:xfrm>
            <a:off x="343552" y="80006"/>
            <a:ext cx="96856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https://github.com/AzureCloudWorkshops/ACW_ProtectingYourApplicationSecrets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94EE301-4008-E7F3-EC0A-3A36FA9CB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17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DF593D-F03C-0C30-DC2D-ADFDEFB49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395" y="2390079"/>
            <a:ext cx="3771429" cy="3828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5D45B-6B0D-FBD2-E20A-874A37F5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the sponsors and the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01CD0-2497-DE47-8359-064944416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1160" y="1714519"/>
            <a:ext cx="3623318" cy="4100290"/>
          </a:xfrm>
        </p:spPr>
        <p:txBody>
          <a:bodyPr/>
          <a:lstStyle/>
          <a:p>
            <a:r>
              <a:rPr lang="en-US" dirty="0"/>
              <a:t>Conferences and Code camps are hard work!</a:t>
            </a:r>
          </a:p>
          <a:p>
            <a:r>
              <a:rPr lang="en-US" dirty="0"/>
              <a:t>Be excellent to each other</a:t>
            </a:r>
          </a:p>
          <a:p>
            <a:r>
              <a:rPr lang="en-US" dirty="0"/>
              <a:t>Become a producer and not just a consumer</a:t>
            </a:r>
          </a:p>
        </p:txBody>
      </p:sp>
      <p:pic>
        <p:nvPicPr>
          <p:cNvPr id="5" name="Picture 4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066CCBBA-9AFC-7005-3A47-7541200A4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1149" y="1377539"/>
            <a:ext cx="2167842" cy="2148134"/>
          </a:xfrm>
          <a:prstGeom prst="rect">
            <a:avLst/>
          </a:prstGeom>
        </p:spPr>
      </p:pic>
      <p:pic>
        <p:nvPicPr>
          <p:cNvPr id="7" name="Picture 6" descr="A landscape with trees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490FBA12-4F4A-C9B5-8EE0-43C25883C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466" y="4003654"/>
            <a:ext cx="4826525" cy="270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41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8C114-4F2B-5372-2DA5-5BD158C4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Cloud Workshops [Walkthrough]</a:t>
            </a:r>
          </a:p>
        </p:txBody>
      </p:sp>
      <p:pic>
        <p:nvPicPr>
          <p:cNvPr id="5" name="Content Placeholder 4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27959922-B5D6-2D89-FA32-E1E443BA7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5128" y="1264555"/>
            <a:ext cx="3418336" cy="44513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5078B8-840C-DB69-58D4-1A0EBA1C9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821" y="1514112"/>
            <a:ext cx="7036028" cy="473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20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67730-FA7A-1881-00E8-59646748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Cloud Workshops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159FB7-94CC-458E-E753-12D2EDAB3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3" y="1364213"/>
            <a:ext cx="6414550" cy="531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16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8E63EC-3809-1F79-4012-3BF0D729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332214"/>
            <a:ext cx="8915399" cy="1468800"/>
          </a:xfrm>
        </p:spPr>
        <p:txBody>
          <a:bodyPr/>
          <a:lstStyle/>
          <a:p>
            <a:r>
              <a:rPr lang="en-US" dirty="0"/>
              <a:t>All the wrong Stuff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47093-9569-7BFA-D3C6-B1FCFE12B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3791386"/>
            <a:ext cx="8915399" cy="860400"/>
          </a:xfrm>
        </p:spPr>
        <p:txBody>
          <a:bodyPr/>
          <a:lstStyle/>
          <a:p>
            <a:r>
              <a:rPr lang="en-US" dirty="0"/>
              <a:t>Nothing is protected, secrets are exposed, any developer can see them</a:t>
            </a:r>
          </a:p>
        </p:txBody>
      </p:sp>
      <p:pic>
        <p:nvPicPr>
          <p:cNvPr id="3" name="Picture 2" descr="A group of men in orange suits&#10;&#10;Description automatically generated">
            <a:extLst>
              <a:ext uri="{FF2B5EF4-FFF2-40B4-BE49-F238E27FC236}">
                <a16:creationId xmlns:a16="http://schemas.microsoft.com/office/drawing/2014/main" id="{BD1A2F90-1E79-C2AA-25C4-2BC1ADD9D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660" y="0"/>
            <a:ext cx="5199340" cy="292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9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57C4F0-C8A7-659F-B208-967ADCAD3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583C3F-19A4-EBA7-19B4-F202CD1D7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81726"/>
            <a:ext cx="8915400" cy="3777622"/>
          </a:xfrm>
        </p:spPr>
        <p:txBody>
          <a:bodyPr/>
          <a:lstStyle/>
          <a:p>
            <a:r>
              <a:rPr lang="en-US" dirty="0"/>
              <a:t>Secrets are not protected from developers</a:t>
            </a:r>
          </a:p>
          <a:p>
            <a:r>
              <a:rPr lang="en-US" dirty="0"/>
              <a:t>Secrets are committed to GIT and pushed to repositories</a:t>
            </a:r>
          </a:p>
          <a:p>
            <a:r>
              <a:rPr lang="en-US" dirty="0"/>
              <a:t>Secret changes require code modification or deployment</a:t>
            </a:r>
          </a:p>
        </p:txBody>
      </p:sp>
      <p:pic>
        <p:nvPicPr>
          <p:cNvPr id="7" name="Picture 6" descr="Child hiding in bushes">
            <a:extLst>
              <a:ext uri="{FF2B5EF4-FFF2-40B4-BE49-F238E27FC236}">
                <a16:creationId xmlns:a16="http://schemas.microsoft.com/office/drawing/2014/main" id="{C6330BF2-6D08-03CE-86BD-D062BBC07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472" y="3818021"/>
            <a:ext cx="3863864" cy="257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93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0B3F4D-78AD-F176-51A2-B336C5F42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664A2-309B-0398-8BED-0956A1BF9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the solution with all the wrong things</a:t>
            </a:r>
          </a:p>
        </p:txBody>
      </p:sp>
    </p:spTree>
    <p:extLst>
      <p:ext uri="{BB962C8B-B14F-4D97-AF65-F5344CB8AC3E}">
        <p14:creationId xmlns:p14="http://schemas.microsoft.com/office/powerpoint/2010/main" val="41882219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4365</TotalTime>
  <Words>1436</Words>
  <Application>Microsoft Office PowerPoint</Application>
  <PresentationFormat>Widescreen</PresentationFormat>
  <Paragraphs>203</Paragraphs>
  <Slides>30</Slides>
  <Notes>17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Utsaah</vt:lpstr>
      <vt:lpstr>Verdana</vt:lpstr>
      <vt:lpstr>Wingdings 3</vt:lpstr>
      <vt:lpstr>Wisp</vt:lpstr>
      <vt:lpstr>Protecting your Secrets</vt:lpstr>
      <vt:lpstr>Who am I?</vt:lpstr>
      <vt:lpstr>Agenda</vt:lpstr>
      <vt:lpstr>Thank the sponsors and the team</vt:lpstr>
      <vt:lpstr>Azure Cloud Workshops [Walkthrough]</vt:lpstr>
      <vt:lpstr>Additional Cloud Workshops</vt:lpstr>
      <vt:lpstr>All the wrong Stuff</vt:lpstr>
      <vt:lpstr>Issues</vt:lpstr>
      <vt:lpstr>Demo</vt:lpstr>
      <vt:lpstr>PowerPoint Presentation</vt:lpstr>
      <vt:lpstr>Protecting Your Repos</vt:lpstr>
      <vt:lpstr>Keep your secrets out of the Repo</vt:lpstr>
      <vt:lpstr>Demo</vt:lpstr>
      <vt:lpstr>PowerPoint Presentation</vt:lpstr>
      <vt:lpstr>Utilize Key Vault</vt:lpstr>
      <vt:lpstr>Benefits of Key Vault</vt:lpstr>
      <vt:lpstr>Demo</vt:lpstr>
      <vt:lpstr>PowerPoint Presentation</vt:lpstr>
      <vt:lpstr>Utilize Azure App Config</vt:lpstr>
      <vt:lpstr>Benefits of App Configuration</vt:lpstr>
      <vt:lpstr>Demo</vt:lpstr>
      <vt:lpstr>PowerPoint Presentation</vt:lpstr>
      <vt:lpstr>Sanitize your logs</vt:lpstr>
      <vt:lpstr>What are you logging?</vt:lpstr>
      <vt:lpstr>Demo Time</vt:lpstr>
      <vt:lpstr>Other Considerations</vt:lpstr>
      <vt:lpstr>Other concerns</vt:lpstr>
      <vt:lpstr>Summary</vt:lpstr>
      <vt:lpstr>Questions?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Orchestrate and Build Serverless Solutions Using Logic Apps</dc:title>
  <dc:creator>Brian Gorman</dc:creator>
  <cp:lastModifiedBy>Brian Gorman</cp:lastModifiedBy>
  <cp:revision>374</cp:revision>
  <dcterms:created xsi:type="dcterms:W3CDTF">2021-01-29T02:17:01Z</dcterms:created>
  <dcterms:modified xsi:type="dcterms:W3CDTF">2023-10-02T17:37:08Z</dcterms:modified>
</cp:coreProperties>
</file>